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6" r:id="rId10"/>
    <p:sldId id="265" r:id="rId11"/>
    <p:sldId id="272" r:id="rId12"/>
    <p:sldId id="269" r:id="rId13"/>
    <p:sldId id="271" r:id="rId14"/>
    <p:sldId id="270" r:id="rId15"/>
    <p:sldId id="268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34DE08EB-0C0A-4270-BAF7-0F9D378F0803}">
          <p14:sldIdLst>
            <p14:sldId id="256"/>
            <p14:sldId id="257"/>
            <p14:sldId id="258"/>
            <p14:sldId id="259"/>
            <p14:sldId id="260"/>
            <p14:sldId id="262"/>
            <p14:sldId id="263"/>
            <p14:sldId id="264"/>
            <p14:sldId id="266"/>
            <p14:sldId id="265"/>
            <p14:sldId id="272"/>
            <p14:sldId id="269"/>
            <p14:sldId id="271"/>
            <p14:sldId id="270"/>
            <p14:sldId id="268"/>
          </p14:sldIdLst>
        </p14:section>
        <p14:section name="Sección sin título" id="{19FF6D34-DD02-429E-A699-71FE6BFAF2D5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1620" y="-27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2.bin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A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s-AR" dirty="0" err="1" smtClean="0"/>
              <a:t>RMSDi</a:t>
            </a:r>
            <a:endParaRPr lang="es-AR" dirty="0"/>
          </a:p>
        </c:rich>
      </c:tx>
      <c:layout>
        <c:manualLayout>
          <c:xMode val="edge"/>
          <c:yMode val="edge"/>
          <c:x val="0.54936315771374866"/>
          <c:y val="2.9217423317008353E-2"/>
        </c:manualLayout>
      </c:layout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'[correlaciones.xlsx]R^2'!$C$2</c:f>
              <c:strCache>
                <c:ptCount val="1"/>
                <c:pt idx="0">
                  <c:v>strong selection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cat>
            <c:strRef>
              <c:f>'[correlaciones.xlsx]R^2'!$D$1:$K$1</c:f>
              <c:strCache>
                <c:ptCount val="8"/>
                <c:pt idx="0">
                  <c:v>cys</c:v>
                </c:pt>
                <c:pt idx="1">
                  <c:v>fabp</c:v>
                </c:pt>
                <c:pt idx="2">
                  <c:v>glob</c:v>
                </c:pt>
                <c:pt idx="3">
                  <c:v>phoslip</c:v>
                </c:pt>
                <c:pt idx="4">
                  <c:v>rrm</c:v>
                </c:pt>
                <c:pt idx="5">
                  <c:v>sp</c:v>
                </c:pt>
                <c:pt idx="6">
                  <c:v>sh3</c:v>
                </c:pt>
                <c:pt idx="7">
                  <c:v>st</c:v>
                </c:pt>
              </c:strCache>
            </c:strRef>
          </c:cat>
          <c:val>
            <c:numRef>
              <c:f>'[correlaciones.xlsx]R^2'!$D$2:$K$2</c:f>
              <c:numCache>
                <c:formatCode>General</c:formatCode>
                <c:ptCount val="8"/>
                <c:pt idx="0">
                  <c:v>0.28999999999999998</c:v>
                </c:pt>
                <c:pt idx="1">
                  <c:v>0.81</c:v>
                </c:pt>
                <c:pt idx="2">
                  <c:v>0.76</c:v>
                </c:pt>
                <c:pt idx="3">
                  <c:v>0.56999999999999995</c:v>
                </c:pt>
                <c:pt idx="4">
                  <c:v>0.86</c:v>
                </c:pt>
                <c:pt idx="5">
                  <c:v>0.28000000000000003</c:v>
                </c:pt>
                <c:pt idx="6">
                  <c:v>0.49</c:v>
                </c:pt>
                <c:pt idx="7">
                  <c:v>0.74</c:v>
                </c:pt>
              </c:numCache>
            </c:numRef>
          </c:val>
        </c:ser>
        <c:ser>
          <c:idx val="3"/>
          <c:order val="1"/>
          <c:tx>
            <c:strRef>
              <c:f>'[correlaciones.xlsx]R^2'!$C$5</c:f>
              <c:strCache>
                <c:ptCount val="1"/>
                <c:pt idx="0">
                  <c:v>no selection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</c:spPr>
          <c:invertIfNegative val="0"/>
          <c:cat>
            <c:strRef>
              <c:f>'[correlaciones.xlsx]R^2'!$D$1:$K$1</c:f>
              <c:strCache>
                <c:ptCount val="8"/>
                <c:pt idx="0">
                  <c:v>cys</c:v>
                </c:pt>
                <c:pt idx="1">
                  <c:v>fabp</c:v>
                </c:pt>
                <c:pt idx="2">
                  <c:v>glob</c:v>
                </c:pt>
                <c:pt idx="3">
                  <c:v>phoslip</c:v>
                </c:pt>
                <c:pt idx="4">
                  <c:v>rrm</c:v>
                </c:pt>
                <c:pt idx="5">
                  <c:v>sp</c:v>
                </c:pt>
                <c:pt idx="6">
                  <c:v>sh3</c:v>
                </c:pt>
                <c:pt idx="7">
                  <c:v>st</c:v>
                </c:pt>
              </c:strCache>
            </c:strRef>
          </c:cat>
          <c:val>
            <c:numRef>
              <c:f>'[correlaciones.xlsx]R^2'!$D$5:$K$5</c:f>
              <c:numCache>
                <c:formatCode>General</c:formatCode>
                <c:ptCount val="8"/>
                <c:pt idx="0">
                  <c:v>0.28000000000000003</c:v>
                </c:pt>
                <c:pt idx="1">
                  <c:v>0.71</c:v>
                </c:pt>
                <c:pt idx="2">
                  <c:v>0.73</c:v>
                </c:pt>
                <c:pt idx="3">
                  <c:v>0.6</c:v>
                </c:pt>
                <c:pt idx="4">
                  <c:v>0.89</c:v>
                </c:pt>
                <c:pt idx="5">
                  <c:v>0.31</c:v>
                </c:pt>
                <c:pt idx="6">
                  <c:v>0.49</c:v>
                </c:pt>
                <c:pt idx="7">
                  <c:v>0.74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49671808"/>
        <c:axId val="349673344"/>
      </c:barChart>
      <c:catAx>
        <c:axId val="349671808"/>
        <c:scaling>
          <c:orientation val="minMax"/>
        </c:scaling>
        <c:delete val="0"/>
        <c:axPos val="b"/>
        <c:majorTickMark val="none"/>
        <c:minorTickMark val="none"/>
        <c:tickLblPos val="nextTo"/>
        <c:crossAx val="349673344"/>
        <c:crosses val="autoZero"/>
        <c:auto val="1"/>
        <c:lblAlgn val="ctr"/>
        <c:lblOffset val="100"/>
        <c:noMultiLvlLbl val="0"/>
      </c:catAx>
      <c:valAx>
        <c:axId val="34967334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s-AR"/>
                  <a:t>Coeficiente de correlación de Pearson</a:t>
                </a:r>
              </a:p>
            </c:rich>
          </c:tx>
          <c:layout>
            <c:manualLayout>
              <c:xMode val="edge"/>
              <c:yMode val="edge"/>
              <c:x val="1.3816925734024179E-2"/>
              <c:y val="0.17632657619925168"/>
            </c:manualLayout>
          </c:layout>
          <c:overlay val="0"/>
        </c:title>
        <c:numFmt formatCode="General" sourceLinked="1"/>
        <c:majorTickMark val="none"/>
        <c:minorTickMark val="none"/>
        <c:tickLblPos val="nextTo"/>
        <c:crossAx val="3496718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A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s-AR" dirty="0" smtClean="0"/>
              <a:t>&lt;</a:t>
            </a:r>
            <a:r>
              <a:rPr lang="es-AR" dirty="0" err="1" smtClean="0"/>
              <a:t>Pn</a:t>
            </a:r>
            <a:r>
              <a:rPr lang="es-AR" dirty="0" smtClean="0"/>
              <a:t>&gt;</a:t>
            </a:r>
            <a:endParaRPr lang="es-AR" dirty="0"/>
          </a:p>
        </c:rich>
      </c:tx>
      <c:layout>
        <c:manualLayout>
          <c:xMode val="edge"/>
          <c:yMode val="edge"/>
          <c:x val="0.42784091009288211"/>
          <c:y val="3.7434141932947619E-2"/>
        </c:manualLayout>
      </c:layout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'[correlaciones.xlsx]R^2'!$C$7</c:f>
              <c:strCache>
                <c:ptCount val="1"/>
                <c:pt idx="0">
                  <c:v>strong selection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cat>
            <c:strRef>
              <c:f>'[correlaciones.xlsx]R^2'!$D$1:$K$1</c:f>
              <c:strCache>
                <c:ptCount val="8"/>
                <c:pt idx="0">
                  <c:v>cys</c:v>
                </c:pt>
                <c:pt idx="1">
                  <c:v>fabp</c:v>
                </c:pt>
                <c:pt idx="2">
                  <c:v>glob</c:v>
                </c:pt>
                <c:pt idx="3">
                  <c:v>phoslip</c:v>
                </c:pt>
                <c:pt idx="4">
                  <c:v>rrm</c:v>
                </c:pt>
                <c:pt idx="5">
                  <c:v>sp</c:v>
                </c:pt>
                <c:pt idx="6">
                  <c:v>sh3</c:v>
                </c:pt>
                <c:pt idx="7">
                  <c:v>st</c:v>
                </c:pt>
              </c:strCache>
            </c:strRef>
          </c:cat>
          <c:val>
            <c:numRef>
              <c:f>'[correlaciones.xlsx]R^2'!$D$7:$K$7</c:f>
              <c:numCache>
                <c:formatCode>General</c:formatCode>
                <c:ptCount val="8"/>
                <c:pt idx="0">
                  <c:v>0.45</c:v>
                </c:pt>
                <c:pt idx="1">
                  <c:v>0.86</c:v>
                </c:pt>
                <c:pt idx="2">
                  <c:v>0.72</c:v>
                </c:pt>
                <c:pt idx="3">
                  <c:v>0.64</c:v>
                </c:pt>
                <c:pt idx="4">
                  <c:v>0.92</c:v>
                </c:pt>
                <c:pt idx="5">
                  <c:v>0.73</c:v>
                </c:pt>
                <c:pt idx="6">
                  <c:v>0.6</c:v>
                </c:pt>
                <c:pt idx="7">
                  <c:v>0.83</c:v>
                </c:pt>
              </c:numCache>
            </c:numRef>
          </c:val>
        </c:ser>
        <c:ser>
          <c:idx val="3"/>
          <c:order val="1"/>
          <c:tx>
            <c:strRef>
              <c:f>'[correlaciones.xlsx]R^2'!$C$10</c:f>
              <c:strCache>
                <c:ptCount val="1"/>
                <c:pt idx="0">
                  <c:v>no selection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</c:spPr>
          <c:invertIfNegative val="0"/>
          <c:cat>
            <c:strRef>
              <c:f>'[correlaciones.xlsx]R^2'!$D$1:$K$1</c:f>
              <c:strCache>
                <c:ptCount val="8"/>
                <c:pt idx="0">
                  <c:v>cys</c:v>
                </c:pt>
                <c:pt idx="1">
                  <c:v>fabp</c:v>
                </c:pt>
                <c:pt idx="2">
                  <c:v>glob</c:v>
                </c:pt>
                <c:pt idx="3">
                  <c:v>phoslip</c:v>
                </c:pt>
                <c:pt idx="4">
                  <c:v>rrm</c:v>
                </c:pt>
                <c:pt idx="5">
                  <c:v>sp</c:v>
                </c:pt>
                <c:pt idx="6">
                  <c:v>sh3</c:v>
                </c:pt>
                <c:pt idx="7">
                  <c:v>st</c:v>
                </c:pt>
              </c:strCache>
            </c:strRef>
          </c:cat>
          <c:val>
            <c:numRef>
              <c:f>'[correlaciones.xlsx]R^2'!$D$10:$K$10</c:f>
              <c:numCache>
                <c:formatCode>General</c:formatCode>
                <c:ptCount val="8"/>
                <c:pt idx="0">
                  <c:v>0.46</c:v>
                </c:pt>
                <c:pt idx="1">
                  <c:v>0.83</c:v>
                </c:pt>
                <c:pt idx="2">
                  <c:v>0.73</c:v>
                </c:pt>
                <c:pt idx="3">
                  <c:v>0.62</c:v>
                </c:pt>
                <c:pt idx="4">
                  <c:v>0.92</c:v>
                </c:pt>
                <c:pt idx="5">
                  <c:v>0.75</c:v>
                </c:pt>
                <c:pt idx="6">
                  <c:v>0.63</c:v>
                </c:pt>
                <c:pt idx="7">
                  <c:v>0.84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86611456"/>
        <c:axId val="386621440"/>
      </c:barChart>
      <c:catAx>
        <c:axId val="386611456"/>
        <c:scaling>
          <c:orientation val="minMax"/>
        </c:scaling>
        <c:delete val="0"/>
        <c:axPos val="b"/>
        <c:majorTickMark val="none"/>
        <c:minorTickMark val="none"/>
        <c:tickLblPos val="nextTo"/>
        <c:crossAx val="386621440"/>
        <c:crosses val="autoZero"/>
        <c:auto val="1"/>
        <c:lblAlgn val="ctr"/>
        <c:lblOffset val="100"/>
        <c:noMultiLvlLbl val="0"/>
      </c:catAx>
      <c:valAx>
        <c:axId val="386621440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crossAx val="38661145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s-A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752FD-A1FB-4593-8B93-A3863384622E}" type="datetimeFigureOut">
              <a:rPr lang="en-US" smtClean="0"/>
              <a:pPr/>
              <a:t>8/14/2016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4624E-62DE-46F4-ADDD-CEC91460FEE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331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752FD-A1FB-4593-8B93-A3863384622E}" type="datetimeFigureOut">
              <a:rPr lang="en-US" smtClean="0"/>
              <a:pPr/>
              <a:t>8/14/2016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4624E-62DE-46F4-ADDD-CEC91460FEE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385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752FD-A1FB-4593-8B93-A3863384622E}" type="datetimeFigureOut">
              <a:rPr lang="en-US" smtClean="0"/>
              <a:pPr/>
              <a:t>8/14/2016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4624E-62DE-46F4-ADDD-CEC91460FEE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04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752FD-A1FB-4593-8B93-A3863384622E}" type="datetimeFigureOut">
              <a:rPr lang="en-US" smtClean="0"/>
              <a:pPr/>
              <a:t>8/14/2016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4624E-62DE-46F4-ADDD-CEC91460FEE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078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752FD-A1FB-4593-8B93-A3863384622E}" type="datetimeFigureOut">
              <a:rPr lang="en-US" smtClean="0"/>
              <a:pPr/>
              <a:t>8/14/2016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4624E-62DE-46F4-ADDD-CEC91460FEE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19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752FD-A1FB-4593-8B93-A3863384622E}" type="datetimeFigureOut">
              <a:rPr lang="en-US" smtClean="0"/>
              <a:pPr/>
              <a:t>8/14/2016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4624E-62DE-46F4-ADDD-CEC91460FEE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12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752FD-A1FB-4593-8B93-A3863384622E}" type="datetimeFigureOut">
              <a:rPr lang="en-US" smtClean="0"/>
              <a:pPr/>
              <a:t>8/14/2016</a:t>
            </a:fld>
            <a:endParaRPr lang="en-U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4624E-62DE-46F4-ADDD-CEC91460FEE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78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752FD-A1FB-4593-8B93-A3863384622E}" type="datetimeFigureOut">
              <a:rPr lang="en-US" smtClean="0"/>
              <a:pPr/>
              <a:t>8/14/2016</a:t>
            </a:fld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4624E-62DE-46F4-ADDD-CEC91460FEE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688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752FD-A1FB-4593-8B93-A3863384622E}" type="datetimeFigureOut">
              <a:rPr lang="en-US" smtClean="0"/>
              <a:pPr/>
              <a:t>8/14/2016</a:t>
            </a:fld>
            <a:endParaRPr lang="en-U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4624E-62DE-46F4-ADDD-CEC91460FEE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425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752FD-A1FB-4593-8B93-A3863384622E}" type="datetimeFigureOut">
              <a:rPr lang="en-US" smtClean="0"/>
              <a:pPr/>
              <a:t>8/14/2016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4624E-62DE-46F4-ADDD-CEC91460FEE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353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752FD-A1FB-4593-8B93-A3863384622E}" type="datetimeFigureOut">
              <a:rPr lang="en-US" smtClean="0"/>
              <a:pPr/>
              <a:t>8/14/2016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4624E-62DE-46F4-ADDD-CEC91460FEE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06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E752FD-A1FB-4593-8B93-A3863384622E}" type="datetimeFigureOut">
              <a:rPr lang="en-US" smtClean="0"/>
              <a:pPr/>
              <a:t>8/14/2016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4624E-62DE-46F4-ADDD-CEC91460FEE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360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395536" y="836712"/>
            <a:ext cx="8424936" cy="2160240"/>
          </a:xfrm>
        </p:spPr>
        <p:txBody>
          <a:bodyPr>
            <a:no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r>
              <a:rPr lang="es-AR" sz="5400" b="1" dirty="0" smtClean="0">
                <a:ln w="50800"/>
                <a:solidFill>
                  <a:schemeClr val="bg1"/>
                </a:solidFill>
              </a:rPr>
              <a:t>Evolución secuencia, estructura y dinámica proteica</a:t>
            </a:r>
            <a:endParaRPr lang="en-US" sz="5400" b="1" dirty="0">
              <a:ln w="50800"/>
              <a:solidFill>
                <a:schemeClr val="bg1"/>
              </a:solidFill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691680" y="3469004"/>
            <a:ext cx="5544616" cy="1296144"/>
          </a:xfrm>
        </p:spPr>
        <p:txBody>
          <a:bodyPr/>
          <a:lstStyle/>
          <a:p>
            <a:r>
              <a:rPr lang="es-AR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Becaria: María Laura Marcos</a:t>
            </a:r>
          </a:p>
          <a:p>
            <a:r>
              <a:rPr lang="es-AR" sz="2000" b="1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Director: Julián Echave</a:t>
            </a:r>
          </a:p>
          <a:p>
            <a:endParaRPr lang="es-AR" b="1" dirty="0" smtClean="0"/>
          </a:p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29" t="29526" r="29721" b="29526"/>
          <a:stretch/>
        </p:blipFill>
        <p:spPr bwMode="auto">
          <a:xfrm>
            <a:off x="3275856" y="4221088"/>
            <a:ext cx="2513978" cy="2437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143000"/>
          </a:xfrm>
        </p:spPr>
        <p:txBody>
          <a:bodyPr>
            <a:normAutofit/>
          </a:bodyPr>
          <a:lstStyle/>
          <a:p>
            <a:r>
              <a:rPr lang="es-AR" sz="3200" b="1" dirty="0" smtClean="0"/>
              <a:t>Evolución de la estructura proteica</a:t>
            </a:r>
            <a:br>
              <a:rPr lang="es-AR" sz="3200" b="1" dirty="0" smtClean="0"/>
            </a:br>
            <a:r>
              <a:rPr lang="es-AR" sz="3200" b="1" dirty="0" smtClean="0"/>
              <a:t>Medidas de variabilidad</a:t>
            </a:r>
            <a:endParaRPr lang="en-US" sz="32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4 Rectángulo"/>
              <p:cNvSpPr/>
              <p:nvPr/>
            </p:nvSpPr>
            <p:spPr>
              <a:xfrm>
                <a:off x="1547664" y="2924944"/>
                <a:ext cx="2013564" cy="873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AR" i="1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s-AR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s-AR" i="1">
                          <a:latin typeface="Cambria Math"/>
                        </a:rPr>
                        <m:t>= </m:t>
                      </m:r>
                      <m:f>
                        <m:fPr>
                          <m:ctrlPr>
                            <a:rPr lang="es-AR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AR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s-AR" i="1">
                                  <a:latin typeface="Cambria Math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s-AR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s-AR" i="1">
                                      <a:latin typeface="Cambria Math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s-AR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s-AR" i="1">
                                      <a:latin typeface="Cambria Math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s-AR" i="1">
                                  <a:latin typeface="Cambria Math"/>
                                </a:rPr>
                                <m:t>.  ∆</m:t>
                              </m:r>
                              <m:r>
                                <a:rPr lang="es-AR" i="1">
                                  <a:latin typeface="Cambria Math"/>
                                </a:rPr>
                                <m:t>𝑟</m:t>
                              </m:r>
                              <m:r>
                                <a:rPr lang="es-AR" i="1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s-AR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s-AR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a:rPr lang="es-AR" i="1">
                                  <a:latin typeface="Cambria Math"/>
                                </a:rPr>
                                <m:t>𝑛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s-AR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s-AR" i="1">
                                      <a:latin typeface="Cambria Math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s-AR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s-AR" i="1">
                                          <a:latin typeface="Cambria Math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s-AR" i="1">
                                          <a:latin typeface="Cambria Math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s-AR" i="1">
                                          <a:latin typeface="Cambria Math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r>
                                    <a:rPr lang="es-AR" i="1">
                                      <a:latin typeface="Cambria Math"/>
                                    </a:rPr>
                                    <m:t>.  ∆</m:t>
                                  </m:r>
                                  <m:r>
                                    <a:rPr lang="es-AR" i="1">
                                      <a:latin typeface="Cambria Math"/>
                                    </a:rPr>
                                    <m:t>𝑟</m:t>
                                  </m:r>
                                  <m:r>
                                    <a:rPr lang="es-AR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s-AR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5" name="4 Rectángulo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2924944"/>
                <a:ext cx="2013564" cy="87344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6 CuadroTexto"/>
              <p:cNvSpPr txBox="1"/>
              <p:nvPr/>
            </p:nvSpPr>
            <p:spPr>
              <a:xfrm>
                <a:off x="1547664" y="1988840"/>
                <a:ext cx="3132461" cy="427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AR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s-AR" b="0" i="1" smtClean="0">
                              <a:latin typeface="Cambria Math"/>
                              <a:ea typeface="Cambria Math"/>
                            </a:rPr>
                            <m:t>𝑅𝑆𝐷</m:t>
                          </m:r>
                        </m:e>
                        <m:sub>
                          <m:r>
                            <a:rPr lang="es-AR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r>
                        <a:rPr lang="es-AR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s-AR" b="0" i="1" smtClean="0">
                          <a:latin typeface="Cambria Math"/>
                          <a:ea typeface="Cambria Math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s-AR" b="0" i="1" smtClean="0">
                              <a:latin typeface="Cambria Math"/>
                              <a:ea typeface="Cambria Math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s-AR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SupPr>
                            <m:e>
                              <m:r>
                                <a:rPr lang="es-AR" b="0" i="1" smtClean="0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r>
                                <a:rPr lang="es-AR" b="0" i="1" smtClean="0">
                                  <a:latin typeface="Cambria Math"/>
                                  <a:ea typeface="Cambria Math"/>
                                </a:rPr>
                                <m:t>𝑥𝑖</m:t>
                              </m:r>
                            </m:e>
                            <m:sub/>
                            <m:sup>
                              <m:r>
                                <a:rPr lang="es-AR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es-AR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s-AR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SupPr>
                            <m:e>
                              <m:r>
                                <a:rPr lang="es-AR" b="0" i="1" smtClean="0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r>
                                <a:rPr lang="es-AR" b="0" i="1" smtClean="0">
                                  <a:latin typeface="Cambria Math"/>
                                  <a:ea typeface="Cambria Math"/>
                                </a:rPr>
                                <m:t>𝑦𝑖</m:t>
                              </m:r>
                            </m:e>
                            <m:sub/>
                            <m:sup>
                              <m:r>
                                <a:rPr lang="es-AR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es-AR" b="0" i="1" smtClean="0">
                              <a:latin typeface="Cambria Math"/>
                              <a:ea typeface="Cambria Math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s-AR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SupPr>
                            <m:e>
                              <m:r>
                                <a:rPr lang="es-AR" b="0" i="1" smtClean="0">
                                  <a:latin typeface="Cambria Math"/>
                                  <a:ea typeface="Cambria Math"/>
                                </a:rPr>
                                <m:t>∆</m:t>
                              </m:r>
                              <m:r>
                                <a:rPr lang="es-AR" b="0" i="1" smtClean="0">
                                  <a:latin typeface="Cambria Math"/>
                                  <a:ea typeface="Cambria Math"/>
                                </a:rPr>
                                <m:t>𝑧𝑖</m:t>
                              </m:r>
                            </m:e>
                            <m:sub/>
                            <m:sup>
                              <m:r>
                                <a:rPr lang="es-AR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s-AR" dirty="0"/>
              </a:p>
            </p:txBody>
          </p:sp>
        </mc:Choice>
        <mc:Fallback>
          <p:sp>
            <p:nvSpPr>
              <p:cNvPr id="7" name="6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1988840"/>
                <a:ext cx="3132461" cy="427746"/>
              </a:xfrm>
              <a:prstGeom prst="rect">
                <a:avLst/>
              </a:prstGeom>
              <a:blipFill rotWithShape="1">
                <a:blip r:embed="rId3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s-A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7 CuadroTexto"/>
          <p:cNvSpPr txBox="1"/>
          <p:nvPr/>
        </p:nvSpPr>
        <p:spPr>
          <a:xfrm>
            <a:off x="5436096" y="1988840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Coordenadas cartesianas </a:t>
            </a:r>
            <a:endParaRPr lang="es-AR" dirty="0"/>
          </a:p>
        </p:txBody>
      </p:sp>
      <p:sp>
        <p:nvSpPr>
          <p:cNvPr id="11" name="10 CuadroTexto"/>
          <p:cNvSpPr txBox="1"/>
          <p:nvPr/>
        </p:nvSpPr>
        <p:spPr>
          <a:xfrm>
            <a:off x="5567961" y="3177000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smtClean="0"/>
              <a:t>Modos normales 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3 Marcador de contenido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5138339"/>
              </p:ext>
            </p:extLst>
          </p:nvPr>
        </p:nvGraphicFramePr>
        <p:xfrm>
          <a:off x="179512" y="1600201"/>
          <a:ext cx="4187536" cy="3628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4 Gráfico"/>
          <p:cNvGraphicFramePr/>
          <p:nvPr>
            <p:extLst>
              <p:ext uri="{D42A27DB-BD31-4B8C-83A1-F6EECF244321}">
                <p14:modId xmlns:p14="http://schemas.microsoft.com/office/powerpoint/2010/main" val="3460419736"/>
              </p:ext>
            </p:extLst>
          </p:nvPr>
        </p:nvGraphicFramePr>
        <p:xfrm>
          <a:off x="4283968" y="1628800"/>
          <a:ext cx="3672408" cy="3672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400" b="1" dirty="0" smtClean="0"/>
              <a:t>Evolución de la estructura proteica</a:t>
            </a:r>
            <a:br>
              <a:rPr lang="es-AR" sz="3400" b="1" dirty="0" smtClean="0"/>
            </a:br>
            <a:r>
              <a:rPr lang="es-AR" sz="3400" b="1" dirty="0" smtClean="0"/>
              <a:t> Resultados</a:t>
            </a:r>
            <a:endParaRPr lang="en-US" sz="34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36" t="79088" r="50292" b="15517"/>
          <a:stretch/>
        </p:blipFill>
        <p:spPr bwMode="auto">
          <a:xfrm>
            <a:off x="3683154" y="5661247"/>
            <a:ext cx="1680934" cy="549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141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303360"/>
            <a:ext cx="8892480" cy="1143000"/>
          </a:xfrm>
        </p:spPr>
        <p:txBody>
          <a:bodyPr>
            <a:normAutofit/>
          </a:bodyPr>
          <a:lstStyle/>
          <a:p>
            <a:r>
              <a:rPr lang="es-AR" sz="3400" b="1" dirty="0" smtClean="0"/>
              <a:t>Evolución de la estructura proteica</a:t>
            </a:r>
            <a:br>
              <a:rPr lang="es-AR" sz="3400" b="1" dirty="0" smtClean="0"/>
            </a:br>
            <a:r>
              <a:rPr lang="es-AR" sz="3400" b="1" dirty="0" smtClean="0"/>
              <a:t> Resultados</a:t>
            </a:r>
            <a:endParaRPr lang="en-US" sz="3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52" t="20905" r="17605" b="17026"/>
          <a:stretch/>
        </p:blipFill>
        <p:spPr bwMode="auto">
          <a:xfrm>
            <a:off x="611560" y="1375875"/>
            <a:ext cx="7812360" cy="5447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69" t="21551" r="14334" b="13578"/>
          <a:stretch/>
        </p:blipFill>
        <p:spPr bwMode="auto">
          <a:xfrm>
            <a:off x="539552" y="1294009"/>
            <a:ext cx="7992888" cy="5043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400" b="1" dirty="0" smtClean="0"/>
              <a:t>Evolución de la estructura proteica</a:t>
            </a:r>
            <a:br>
              <a:rPr lang="es-AR" sz="3400" b="1" dirty="0" smtClean="0"/>
            </a:br>
            <a:r>
              <a:rPr lang="es-AR" sz="3400" b="1" dirty="0" smtClean="0"/>
              <a:t> Resultados</a:t>
            </a:r>
            <a:endParaRPr lang="en-US" sz="34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55" t="79088" r="50292" b="15517"/>
          <a:stretch/>
        </p:blipFill>
        <p:spPr bwMode="auto">
          <a:xfrm>
            <a:off x="3779912" y="6337738"/>
            <a:ext cx="1954924" cy="447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414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303360"/>
            <a:ext cx="8892480" cy="1143000"/>
          </a:xfrm>
        </p:spPr>
        <p:txBody>
          <a:bodyPr>
            <a:normAutofit/>
          </a:bodyPr>
          <a:lstStyle/>
          <a:p>
            <a:r>
              <a:rPr lang="es-AR" sz="3400" b="1" dirty="0" smtClean="0"/>
              <a:t>Evolución de la estructura proteica</a:t>
            </a:r>
            <a:br>
              <a:rPr lang="es-AR" sz="3400" b="1" dirty="0" smtClean="0"/>
            </a:br>
            <a:r>
              <a:rPr lang="es-AR" sz="3400" b="1" dirty="0" smtClean="0"/>
              <a:t> Resultados</a:t>
            </a:r>
            <a:endParaRPr lang="en-US" sz="3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9" t="23276" r="33721" b="15517"/>
          <a:stretch/>
        </p:blipFill>
        <p:spPr bwMode="auto">
          <a:xfrm>
            <a:off x="683568" y="1556792"/>
            <a:ext cx="7488832" cy="507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hape 343"/>
          <p:cNvSpPr/>
          <p:nvPr/>
        </p:nvSpPr>
        <p:spPr>
          <a:xfrm>
            <a:off x="6876256" y="2204864"/>
            <a:ext cx="905853" cy="391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600">
                <a:solidFill>
                  <a:schemeClr val="accent2"/>
                </a:solidFill>
              </a:defRPr>
            </a:lvl1pPr>
          </a:lstStyle>
          <a:p>
            <a:r>
              <a:rPr dirty="0">
                <a:solidFill>
                  <a:schemeClr val="accent3">
                    <a:lumMod val="75000"/>
                  </a:schemeClr>
                </a:solidFill>
              </a:rPr>
              <a:t>R=0.70</a:t>
            </a:r>
          </a:p>
        </p:txBody>
      </p:sp>
      <p:sp>
        <p:nvSpPr>
          <p:cNvPr id="6" name="Shape 344"/>
          <p:cNvSpPr/>
          <p:nvPr/>
        </p:nvSpPr>
        <p:spPr>
          <a:xfrm>
            <a:off x="6876255" y="2708920"/>
            <a:ext cx="905853" cy="391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1600">
                <a:solidFill>
                  <a:schemeClr val="accent5"/>
                </a:solidFill>
              </a:defRPr>
            </a:lvl1pPr>
          </a:lstStyle>
          <a:p>
            <a:r>
              <a:rPr dirty="0">
                <a:solidFill>
                  <a:srgbClr val="FF0000"/>
                </a:solidFill>
              </a:rPr>
              <a:t>R=0.73</a:t>
            </a:r>
          </a:p>
        </p:txBody>
      </p:sp>
    </p:spTree>
    <p:extLst>
      <p:ext uri="{BB962C8B-B14F-4D97-AF65-F5344CB8AC3E}">
        <p14:creationId xmlns:p14="http://schemas.microsoft.com/office/powerpoint/2010/main" val="393286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200" b="1" dirty="0" smtClean="0"/>
              <a:t>Evolución de la estructura proteica Conclusiones</a:t>
            </a:r>
            <a:endParaRPr lang="en-US" sz="3200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1600200"/>
            <a:ext cx="8219256" cy="4525963"/>
          </a:xfrm>
        </p:spPr>
        <p:txBody>
          <a:bodyPr>
            <a:normAutofit/>
          </a:bodyPr>
          <a:lstStyle/>
          <a:p>
            <a:r>
              <a:rPr lang="es-AR" sz="2400" dirty="0" smtClean="0"/>
              <a:t>El patrón general de divergencia estructural proteica es similar para los conjuntos teóricos y experimentales.</a:t>
            </a:r>
          </a:p>
          <a:p>
            <a:pPr>
              <a:buNone/>
            </a:pPr>
            <a:r>
              <a:rPr lang="es-AR" dirty="0" smtClean="0"/>
              <a:t>   </a:t>
            </a:r>
          </a:p>
          <a:p>
            <a:r>
              <a:rPr lang="es-AR" sz="2400" dirty="0" smtClean="0"/>
              <a:t> La estructura proteica </a:t>
            </a:r>
            <a:r>
              <a:rPr lang="es-AR" sz="2400" dirty="0" smtClean="0"/>
              <a:t>divergiría menos que lo esperado en algunos sitios relacionados con la función de la proteína</a:t>
            </a:r>
            <a:endParaRPr lang="es-AR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Evolución proteica</a:t>
            </a:r>
            <a:endParaRPr lang="en-US" b="1" dirty="0"/>
          </a:p>
        </p:txBody>
      </p:sp>
      <p:sp>
        <p:nvSpPr>
          <p:cNvPr id="13" name="12 Rectángulo"/>
          <p:cNvSpPr/>
          <p:nvPr/>
        </p:nvSpPr>
        <p:spPr>
          <a:xfrm>
            <a:off x="4155308" y="6309320"/>
            <a:ext cx="598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AR" dirty="0" smtClean="0"/>
              <a:t>1bin</a:t>
            </a:r>
            <a:endParaRPr lang="en-US" dirty="0"/>
          </a:p>
        </p:txBody>
      </p:sp>
      <p:sp>
        <p:nvSpPr>
          <p:cNvPr id="14" name="13 Rectángulo"/>
          <p:cNvSpPr/>
          <p:nvPr/>
        </p:nvSpPr>
        <p:spPr>
          <a:xfrm>
            <a:off x="6572065" y="6309320"/>
            <a:ext cx="7013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AR" dirty="0" smtClean="0"/>
              <a:t>1emy</a:t>
            </a:r>
            <a:endParaRPr lang="en-US" dirty="0"/>
          </a:p>
        </p:txBody>
      </p:sp>
      <p:sp>
        <p:nvSpPr>
          <p:cNvPr id="15" name="14 Rectángulo"/>
          <p:cNvSpPr/>
          <p:nvPr/>
        </p:nvSpPr>
        <p:spPr>
          <a:xfrm>
            <a:off x="1453340" y="6309320"/>
            <a:ext cx="713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AR" dirty="0" smtClean="0"/>
              <a:t>1a6m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39" y="4502856"/>
            <a:ext cx="2515059" cy="1805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676746"/>
            <a:ext cx="2272896" cy="1632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525" y="4653134"/>
            <a:ext cx="2264426" cy="1626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00" r="63813" b="10625"/>
          <a:stretch/>
        </p:blipFill>
        <p:spPr bwMode="auto">
          <a:xfrm>
            <a:off x="2214432" y="1560422"/>
            <a:ext cx="4877848" cy="2877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b="1" dirty="0" smtClean="0"/>
              <a:t>Evolución de la secuencia proteica</a:t>
            </a:r>
            <a:endParaRPr lang="en-US" b="1" dirty="0"/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2" cstate="print">
            <a:grayscl/>
          </a:blip>
          <a:srcRect l="43116" t="26578" r="35802" b="39954"/>
          <a:stretch>
            <a:fillRect/>
          </a:stretch>
        </p:blipFill>
        <p:spPr bwMode="auto">
          <a:xfrm>
            <a:off x="3779912" y="4941168"/>
            <a:ext cx="3024336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2 CuadroTexto"/>
          <p:cNvSpPr txBox="1"/>
          <p:nvPr/>
        </p:nvSpPr>
        <p:spPr>
          <a:xfrm>
            <a:off x="6815287" y="5183904"/>
            <a:ext cx="18722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400" b="1" dirty="0" smtClean="0"/>
              <a:t>Velocidad de evolución de los sitios proteicos</a:t>
            </a:r>
            <a:endParaRPr lang="es-AR" sz="1400" b="1" dirty="0"/>
          </a:p>
        </p:txBody>
      </p:sp>
      <p:cxnSp>
        <p:nvCxnSpPr>
          <p:cNvPr id="5" name="4 Conector recto de flecha"/>
          <p:cNvCxnSpPr/>
          <p:nvPr/>
        </p:nvCxnSpPr>
        <p:spPr>
          <a:xfrm>
            <a:off x="4860032" y="4307762"/>
            <a:ext cx="0" cy="48939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5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00" r="63813" b="10625"/>
          <a:stretch/>
        </p:blipFill>
        <p:spPr bwMode="auto">
          <a:xfrm>
            <a:off x="1835696" y="1500228"/>
            <a:ext cx="4708345" cy="2777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es-AR" b="1" dirty="0" smtClean="0"/>
              <a:t>Evolución de la secuencia proteica</a:t>
            </a:r>
            <a:endParaRPr lang="en-US" b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 l="33330" t="66390" r="53757" b="12173"/>
          <a:stretch>
            <a:fillRect/>
          </a:stretch>
        </p:blipFill>
        <p:spPr bwMode="auto">
          <a:xfrm>
            <a:off x="3539176" y="1772816"/>
            <a:ext cx="2314543" cy="21602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25375" t="7517" r="26501" b="52019"/>
          <a:stretch>
            <a:fillRect/>
          </a:stretch>
        </p:blipFill>
        <p:spPr bwMode="auto">
          <a:xfrm>
            <a:off x="1420083" y="1052736"/>
            <a:ext cx="6552728" cy="3097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11 Conector recto de flecha"/>
          <p:cNvCxnSpPr/>
          <p:nvPr/>
        </p:nvCxnSpPr>
        <p:spPr>
          <a:xfrm>
            <a:off x="4644008" y="5229200"/>
            <a:ext cx="288032" cy="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2 Conector recto de flecha"/>
          <p:cNvCxnSpPr/>
          <p:nvPr/>
        </p:nvCxnSpPr>
        <p:spPr>
          <a:xfrm>
            <a:off x="6732240" y="5157192"/>
            <a:ext cx="288032" cy="0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Sin título 2.005.jpeg"/>
          <p:cNvPicPr>
            <a:picLocks noChangeAspect="1"/>
          </p:cNvPicPr>
          <p:nvPr/>
        </p:nvPicPr>
        <p:blipFill rotWithShape="1">
          <a:blip r:embed="rId4">
            <a:extLst/>
          </a:blip>
          <a:srcRect b="5301"/>
          <a:stretch/>
        </p:blipFill>
        <p:spPr>
          <a:xfrm>
            <a:off x="2555776" y="4041998"/>
            <a:ext cx="3823204" cy="27153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7429" t="17344" r="41063" b="55094"/>
          <a:stretch>
            <a:fillRect/>
          </a:stretch>
        </p:blipFill>
        <p:spPr bwMode="auto">
          <a:xfrm>
            <a:off x="1596526" y="1196752"/>
            <a:ext cx="5786357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374904" y="188640"/>
            <a:ext cx="8229600" cy="1143000"/>
          </a:xfrm>
        </p:spPr>
        <p:txBody>
          <a:bodyPr>
            <a:normAutofit/>
          </a:bodyPr>
          <a:lstStyle/>
          <a:p>
            <a:r>
              <a:rPr lang="es-AR" b="1" dirty="0" smtClean="0"/>
              <a:t>Evolución de la secuencia proteica</a:t>
            </a:r>
            <a:endParaRPr lang="en-US" b="1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6251" t="17533" r="42259" b="36676"/>
          <a:stretch>
            <a:fillRect/>
          </a:stretch>
        </p:blipFill>
        <p:spPr bwMode="auto">
          <a:xfrm>
            <a:off x="1596526" y="1052736"/>
            <a:ext cx="5904656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2" t="41045" r="39536" b="23491"/>
          <a:stretch/>
        </p:blipFill>
        <p:spPr bwMode="auto">
          <a:xfrm>
            <a:off x="1804920" y="3573016"/>
            <a:ext cx="6405678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xfrm>
            <a:off x="467544" y="249289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s-AR" b="1" dirty="0" smtClean="0"/>
              <a:t>Evolución de la estructura y dinámica proteicas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Modelos de red elástica</a:t>
            </a:r>
            <a:endParaRPr lang="en-US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25" t="31250" r="16757" b="21552"/>
          <a:stretch/>
        </p:blipFill>
        <p:spPr bwMode="auto">
          <a:xfrm>
            <a:off x="756744" y="1484784"/>
            <a:ext cx="7563799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200" b="1" dirty="0" smtClean="0"/>
              <a:t>Evolución de la estructura y dinámica proteicas</a:t>
            </a:r>
            <a:endParaRPr lang="en-US" sz="3200" b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 l="51189" t="20474" r="13717" b="20641"/>
          <a:stretch>
            <a:fillRect/>
          </a:stretch>
        </p:blipFill>
        <p:spPr bwMode="auto">
          <a:xfrm>
            <a:off x="4860032" y="1844824"/>
            <a:ext cx="3587439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43747" t="43783" r="30878" b="26647"/>
          <a:stretch>
            <a:fillRect/>
          </a:stretch>
        </p:blipFill>
        <p:spPr bwMode="auto">
          <a:xfrm>
            <a:off x="251521" y="1916832"/>
            <a:ext cx="4506184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8 CuadroTexto"/>
          <p:cNvSpPr txBox="1"/>
          <p:nvPr/>
        </p:nvSpPr>
        <p:spPr>
          <a:xfrm>
            <a:off x="1259632" y="5805264"/>
            <a:ext cx="6264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b="1" dirty="0" smtClean="0"/>
              <a:t>¿</a:t>
            </a:r>
            <a:r>
              <a:rPr lang="es-AR" sz="2000" b="1" dirty="0" smtClean="0"/>
              <a:t>Hay selección natural a nivel de estructura y dinámica ? </a:t>
            </a:r>
            <a:endParaRPr 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>
            <a:normAutofit/>
          </a:bodyPr>
          <a:lstStyle/>
          <a:p>
            <a:r>
              <a:rPr lang="es-AR" sz="3200" b="1" dirty="0" smtClean="0"/>
              <a:t>Evolución de la estructura proteica</a:t>
            </a:r>
            <a:br>
              <a:rPr lang="es-AR" sz="3200" b="1" dirty="0" smtClean="0"/>
            </a:br>
            <a:r>
              <a:rPr lang="es-AR" sz="3200" b="1" dirty="0" smtClean="0"/>
              <a:t> Métodos</a:t>
            </a:r>
            <a:endParaRPr lang="en-US" sz="3200" b="1" dirty="0"/>
          </a:p>
        </p:txBody>
      </p:sp>
      <p:sp>
        <p:nvSpPr>
          <p:cNvPr id="5" name="4 CuadroTexto"/>
          <p:cNvSpPr txBox="1"/>
          <p:nvPr/>
        </p:nvSpPr>
        <p:spPr>
          <a:xfrm>
            <a:off x="0" y="935141"/>
            <a:ext cx="4680520" cy="923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b="1" dirty="0" smtClean="0"/>
              <a:t>Conjunto de proteínas experimentales</a:t>
            </a:r>
          </a:p>
          <a:p>
            <a:endParaRPr lang="es-AR" dirty="0"/>
          </a:p>
          <a:p>
            <a:r>
              <a:rPr lang="es-AR" b="1" dirty="0" smtClean="0"/>
              <a:t>1) </a:t>
            </a:r>
            <a:r>
              <a:rPr lang="es-AR" dirty="0" smtClean="0"/>
              <a:t>Obtuvimos 8 familias de proteínas representativas de las principales clases estructurales</a:t>
            </a:r>
            <a:endParaRPr lang="es-AR" dirty="0"/>
          </a:p>
          <a:p>
            <a:endParaRPr lang="es-AR" dirty="0" smtClean="0"/>
          </a:p>
          <a:p>
            <a:endParaRPr lang="es-AR" dirty="0"/>
          </a:p>
          <a:p>
            <a:endParaRPr lang="es-AR" dirty="0" smtClean="0"/>
          </a:p>
          <a:p>
            <a:endParaRPr lang="es-AR" dirty="0" smtClean="0"/>
          </a:p>
          <a:p>
            <a:r>
              <a:rPr lang="es-AR" b="1" dirty="0" smtClean="0"/>
              <a:t>2</a:t>
            </a:r>
            <a:r>
              <a:rPr lang="es-AR" b="1" dirty="0" smtClean="0"/>
              <a:t>) </a:t>
            </a:r>
            <a:r>
              <a:rPr lang="es-AR" dirty="0" smtClean="0"/>
              <a:t>Obtuvimos </a:t>
            </a:r>
            <a:r>
              <a:rPr lang="es-AR" dirty="0" smtClean="0"/>
              <a:t>sus alineamientos estructurales múltiples</a:t>
            </a:r>
            <a:endParaRPr lang="es-AR" dirty="0" smtClean="0"/>
          </a:p>
          <a:p>
            <a:endParaRPr lang="es-AR" dirty="0"/>
          </a:p>
          <a:p>
            <a:endParaRPr lang="es-AR" dirty="0" smtClean="0"/>
          </a:p>
          <a:p>
            <a:endParaRPr lang="es-AR" dirty="0"/>
          </a:p>
          <a:p>
            <a:endParaRPr lang="es-AR" dirty="0" smtClean="0"/>
          </a:p>
          <a:p>
            <a:endParaRPr lang="es-AR" dirty="0"/>
          </a:p>
          <a:p>
            <a:r>
              <a:rPr lang="es-AR" b="1" dirty="0" smtClean="0"/>
              <a:t>3) </a:t>
            </a:r>
            <a:r>
              <a:rPr lang="es-AR" dirty="0" smtClean="0"/>
              <a:t>Obtuvimos </a:t>
            </a:r>
            <a:r>
              <a:rPr lang="el-GR" dirty="0" smtClean="0"/>
              <a:t>Δ</a:t>
            </a:r>
            <a:r>
              <a:rPr lang="es-AR" dirty="0" smtClean="0"/>
              <a:t>r entre cada proteína y la proteína seleccionada como referencia</a:t>
            </a:r>
            <a:r>
              <a:rPr lang="es-AR" dirty="0" smtClean="0"/>
              <a:t> de cada familia</a:t>
            </a:r>
            <a:endParaRPr lang="es-AR" dirty="0" smtClean="0"/>
          </a:p>
          <a:p>
            <a:endParaRPr lang="es-AR" dirty="0" smtClean="0"/>
          </a:p>
          <a:p>
            <a:endParaRPr lang="es-AR" dirty="0" smtClean="0"/>
          </a:p>
          <a:p>
            <a:endParaRPr lang="es-AR" dirty="0"/>
          </a:p>
          <a:p>
            <a:endParaRPr lang="es-AR" dirty="0" smtClean="0"/>
          </a:p>
          <a:p>
            <a:endParaRPr lang="es-AR" dirty="0"/>
          </a:p>
          <a:p>
            <a:endParaRPr lang="es-AR" dirty="0" smtClean="0"/>
          </a:p>
          <a:p>
            <a:endParaRPr lang="es-AR" dirty="0"/>
          </a:p>
          <a:p>
            <a:endParaRPr lang="es-AR" dirty="0" smtClean="0"/>
          </a:p>
          <a:p>
            <a:endParaRPr lang="es-AR" dirty="0" smtClean="0"/>
          </a:p>
          <a:p>
            <a:endParaRPr lang="es-AR" dirty="0" smtClean="0"/>
          </a:p>
          <a:p>
            <a:endParaRPr lang="es-AR" dirty="0" smtClean="0"/>
          </a:p>
          <a:p>
            <a:endParaRPr lang="es-AR" dirty="0"/>
          </a:p>
          <a:p>
            <a:endParaRPr lang="es-AR" dirty="0" smtClean="0"/>
          </a:p>
          <a:p>
            <a:endParaRPr lang="en-US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/>
          <a:srcRect l="23436" t="14563" r="51590" b="57513"/>
          <a:stretch>
            <a:fillRect/>
          </a:stretch>
        </p:blipFill>
        <p:spPr bwMode="auto">
          <a:xfrm>
            <a:off x="1008986" y="4005064"/>
            <a:ext cx="1800200" cy="1131651"/>
          </a:xfrm>
          <a:prstGeom prst="rect">
            <a:avLst/>
          </a:prstGeom>
          <a:ln>
            <a:noFill/>
          </a:ln>
          <a:effectLst/>
        </p:spPr>
      </p:pic>
      <p:sp>
        <p:nvSpPr>
          <p:cNvPr id="13" name="12 CuadroTexto"/>
          <p:cNvSpPr txBox="1"/>
          <p:nvPr/>
        </p:nvSpPr>
        <p:spPr>
          <a:xfrm>
            <a:off x="4716016" y="949479"/>
            <a:ext cx="4427984" cy="951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b="1" dirty="0" smtClean="0"/>
              <a:t>Conjunto de proteínas teóricas</a:t>
            </a:r>
          </a:p>
          <a:p>
            <a:endParaRPr lang="es-AR" dirty="0"/>
          </a:p>
          <a:p>
            <a:pPr marL="342900" indent="-342900"/>
            <a:r>
              <a:rPr lang="es-AR" b="1" dirty="0" smtClean="0"/>
              <a:t>1) </a:t>
            </a:r>
            <a:r>
              <a:rPr lang="es-AR" dirty="0" smtClean="0"/>
              <a:t>Generamos </a:t>
            </a:r>
            <a:r>
              <a:rPr lang="es-AR" dirty="0" smtClean="0"/>
              <a:t>mutantes </a:t>
            </a:r>
            <a:r>
              <a:rPr lang="es-AR" dirty="0" smtClean="0"/>
              <a:t>múltiples </a:t>
            </a:r>
            <a:r>
              <a:rPr lang="es-AR" dirty="0" smtClean="0"/>
              <a:t>de </a:t>
            </a:r>
            <a:r>
              <a:rPr lang="es-AR" dirty="0" smtClean="0"/>
              <a:t>la proteína de referencia usando el LF-ENM</a:t>
            </a:r>
          </a:p>
          <a:p>
            <a:pPr marL="342900" indent="-342900">
              <a:buAutoNum type="arabicParenR"/>
            </a:pPr>
            <a:endParaRPr lang="es-AR" dirty="0"/>
          </a:p>
          <a:p>
            <a:pPr marL="342900" indent="-342900">
              <a:buAutoNum type="arabicParenR"/>
            </a:pPr>
            <a:endParaRPr lang="es-AR" dirty="0" smtClean="0"/>
          </a:p>
          <a:p>
            <a:pPr marL="342900" indent="-342900">
              <a:buAutoNum type="arabicParenR"/>
            </a:pPr>
            <a:endParaRPr lang="es-AR" dirty="0"/>
          </a:p>
          <a:p>
            <a:pPr marL="342900" indent="-342900">
              <a:buAutoNum type="arabicParenR"/>
            </a:pPr>
            <a:endParaRPr lang="es-AR" dirty="0" smtClean="0"/>
          </a:p>
          <a:p>
            <a:pPr marL="342900" indent="-342900">
              <a:buAutoNum type="arabicParenR"/>
            </a:pPr>
            <a:endParaRPr lang="es-AR" dirty="0"/>
          </a:p>
          <a:p>
            <a:pPr marL="342900" indent="-342900">
              <a:buAutoNum type="arabicParenR"/>
            </a:pPr>
            <a:endParaRPr lang="es-AR" dirty="0" smtClean="0"/>
          </a:p>
          <a:p>
            <a:pPr marL="342900" indent="-342900">
              <a:buAutoNum type="arabicParenR"/>
            </a:pPr>
            <a:endParaRPr lang="es-AR" dirty="0"/>
          </a:p>
          <a:p>
            <a:pPr marL="342900" indent="-342900">
              <a:buAutoNum type="arabicParenR"/>
            </a:pPr>
            <a:endParaRPr lang="es-AR" dirty="0" smtClean="0"/>
          </a:p>
          <a:p>
            <a:pPr marL="342900" indent="-342900">
              <a:buAutoNum type="arabicParenR"/>
            </a:pPr>
            <a:endParaRPr lang="es-AR" dirty="0"/>
          </a:p>
          <a:p>
            <a:r>
              <a:rPr lang="es-AR" b="1" dirty="0" smtClean="0"/>
              <a:t>2) </a:t>
            </a:r>
            <a:r>
              <a:rPr lang="es-AR" dirty="0" smtClean="0"/>
              <a:t>Para  modelar a la selección natural, seleccionamos las mutaciones mediante el Stress </a:t>
            </a:r>
            <a:r>
              <a:rPr lang="es-AR" dirty="0" err="1" smtClean="0"/>
              <a:t>Model</a:t>
            </a:r>
            <a:r>
              <a:rPr lang="es-AR" dirty="0" smtClean="0"/>
              <a:t>, considerando diferentes regímenes de selección: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AR" b="1" dirty="0" smtClean="0"/>
              <a:t>Alta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AR" dirty="0" smtClean="0"/>
              <a:t>Media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AR" dirty="0" smtClean="0"/>
              <a:t>Baja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AR" b="1" dirty="0" smtClean="0"/>
              <a:t>Nula</a:t>
            </a:r>
            <a:endParaRPr lang="es-AR" b="1" dirty="0" smtClean="0"/>
          </a:p>
          <a:p>
            <a:endParaRPr lang="es-AR" dirty="0"/>
          </a:p>
          <a:p>
            <a:endParaRPr lang="es-AR" dirty="0" smtClean="0"/>
          </a:p>
          <a:p>
            <a:endParaRPr lang="es-AR" dirty="0"/>
          </a:p>
          <a:p>
            <a:endParaRPr lang="es-AR" dirty="0" smtClean="0"/>
          </a:p>
          <a:p>
            <a:endParaRPr lang="es-AR" dirty="0"/>
          </a:p>
          <a:p>
            <a:endParaRPr lang="es-AR" dirty="0" smtClean="0"/>
          </a:p>
          <a:p>
            <a:endParaRPr lang="es-AR" dirty="0"/>
          </a:p>
          <a:p>
            <a:endParaRPr lang="es-AR" dirty="0" smtClean="0"/>
          </a:p>
          <a:p>
            <a:endParaRPr lang="es-AR" dirty="0"/>
          </a:p>
          <a:p>
            <a:endParaRPr lang="es-AR" dirty="0" smtClean="0"/>
          </a:p>
          <a:p>
            <a:endParaRPr lang="es-AR" dirty="0"/>
          </a:p>
          <a:p>
            <a:endParaRPr lang="es-A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 l="48421" t="39000" r="31102" b="25563"/>
          <a:stretch>
            <a:fillRect/>
          </a:stretch>
        </p:blipFill>
        <p:spPr bwMode="auto">
          <a:xfrm>
            <a:off x="5508104" y="2204864"/>
            <a:ext cx="2376264" cy="2312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7" name="16 Conector recto"/>
          <p:cNvCxnSpPr/>
          <p:nvPr/>
        </p:nvCxnSpPr>
        <p:spPr>
          <a:xfrm>
            <a:off x="4572000" y="1340768"/>
            <a:ext cx="0" cy="532859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3" t="23961" r="29721" b="13361"/>
          <a:stretch/>
        </p:blipFill>
        <p:spPr bwMode="auto">
          <a:xfrm>
            <a:off x="35496" y="2422237"/>
            <a:ext cx="1008112" cy="964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03" t="19720" r="31877" b="13039"/>
          <a:stretch/>
        </p:blipFill>
        <p:spPr bwMode="auto">
          <a:xfrm>
            <a:off x="1008911" y="2422237"/>
            <a:ext cx="934797" cy="970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47" t="21454" r="31877" b="13685"/>
          <a:stretch/>
        </p:blipFill>
        <p:spPr bwMode="auto">
          <a:xfrm>
            <a:off x="1978417" y="2471196"/>
            <a:ext cx="921230" cy="952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00" t="19170" r="27763" b="12920"/>
          <a:stretch/>
        </p:blipFill>
        <p:spPr bwMode="auto">
          <a:xfrm>
            <a:off x="3131840" y="2446936"/>
            <a:ext cx="1112433" cy="1000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 cstate="print"/>
          <a:srcRect l="23436" t="14563" r="51590" b="57513"/>
          <a:stretch>
            <a:fillRect/>
          </a:stretch>
        </p:blipFill>
        <p:spPr bwMode="auto">
          <a:xfrm>
            <a:off x="751659" y="4105163"/>
            <a:ext cx="1800200" cy="113165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2" cstate="print"/>
          <a:srcRect l="23436" t="14563" r="51590" b="57513"/>
          <a:stretch>
            <a:fillRect/>
          </a:stretch>
        </p:blipFill>
        <p:spPr bwMode="auto">
          <a:xfrm>
            <a:off x="468449" y="4230014"/>
            <a:ext cx="1800200" cy="1131651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2900</TotalTime>
  <Words>295</Words>
  <Application>Microsoft Office PowerPoint</Application>
  <PresentationFormat>Presentación en pantalla (4:3)</PresentationFormat>
  <Paragraphs>87</Paragraphs>
  <Slides>15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6" baseType="lpstr">
      <vt:lpstr>Tema de Office</vt:lpstr>
      <vt:lpstr>Evolución secuencia, estructura y dinámica proteica</vt:lpstr>
      <vt:lpstr>Evolución proteica</vt:lpstr>
      <vt:lpstr>Evolución de la secuencia proteica</vt:lpstr>
      <vt:lpstr>Evolución de la secuencia proteica</vt:lpstr>
      <vt:lpstr>Evolución de la secuencia proteica</vt:lpstr>
      <vt:lpstr>Evolución de la estructura y dinámica proteicas</vt:lpstr>
      <vt:lpstr>Modelos de red elástica</vt:lpstr>
      <vt:lpstr>Evolución de la estructura y dinámica proteicas</vt:lpstr>
      <vt:lpstr>Evolución de la estructura proteica  Métodos</vt:lpstr>
      <vt:lpstr>Evolución de la estructura proteica Medidas de variabilidad</vt:lpstr>
      <vt:lpstr>Evolución de la estructura proteica  Resultados</vt:lpstr>
      <vt:lpstr>Evolución de la estructura proteica  Resultados</vt:lpstr>
      <vt:lpstr>Evolución de la estructura proteica  Resultados</vt:lpstr>
      <vt:lpstr>Evolución de la estructura proteica  Resultados</vt:lpstr>
      <vt:lpstr>Evolución de la estructura proteica Conclusiones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Evolución secuencia, estructura y dinámica proteicas</dc:title>
  <dc:creator>Laurita</dc:creator>
  <cp:lastModifiedBy>Usuario</cp:lastModifiedBy>
  <cp:revision>50</cp:revision>
  <dcterms:created xsi:type="dcterms:W3CDTF">2015-08-09T18:02:58Z</dcterms:created>
  <dcterms:modified xsi:type="dcterms:W3CDTF">2016-08-15T14:54:47Z</dcterms:modified>
</cp:coreProperties>
</file>